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4"/>
  </p:notesMasterIdLst>
  <p:sldIdLst>
    <p:sldId id="259" r:id="rId2"/>
    <p:sldId id="26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8E25"/>
    <a:srgbClr val="F490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266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32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8F7-D041-A592-AB7E1E883E4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RTI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5</c:v>
                </c:pt>
                <c:pt idx="1">
                  <c:v>5.5</c:v>
                </c:pt>
                <c:pt idx="2">
                  <c:v>5.2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8F7-D041-A592-AB7E1E883E4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8F7-D041-A592-AB7E1E883E4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4</c:v>
                </c:pt>
                <c:pt idx="1">
                  <c:v>5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8F7-D041-A592-AB7E1E883E4B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3</c:v>
                </c:pt>
                <c:pt idx="1">
                  <c:v>2</c:v>
                </c:pt>
                <c:pt idx="2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8F7-D041-A592-AB7E1E883E4B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8F7-D041-A592-AB7E1E883E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71028096"/>
        <c:axId val="571029872"/>
      </c:barChart>
      <c:catAx>
        <c:axId val="571028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1029872"/>
        <c:crosses val="autoZero"/>
        <c:auto val="1"/>
        <c:lblAlgn val="ctr"/>
        <c:lblOffset val="100"/>
        <c:noMultiLvlLbl val="0"/>
      </c:catAx>
      <c:valAx>
        <c:axId val="571029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1028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658-0A40-8839-9776E773FF4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RTI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3.5</c:v>
                </c:pt>
                <c:pt idx="2">
                  <c:v>4</c:v>
                </c:pt>
                <c:pt idx="3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658-0A40-8839-9776E773FF4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658-0A40-8839-9776E773FF4F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658-0A40-8839-9776E773FF4F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3</c:v>
                </c:pt>
                <c:pt idx="1">
                  <c:v>2</c:v>
                </c:pt>
                <c:pt idx="2">
                  <c:v>4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658-0A40-8839-9776E773FF4F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6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E658-0A40-8839-9776E773FF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128608"/>
        <c:axId val="571109088"/>
      </c:lineChart>
      <c:catAx>
        <c:axId val="571128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1109088"/>
        <c:crosses val="autoZero"/>
        <c:auto val="1"/>
        <c:lblAlgn val="ctr"/>
        <c:lblOffset val="100"/>
        <c:noMultiLvlLbl val="0"/>
      </c:catAx>
      <c:valAx>
        <c:axId val="571109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1128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1A2-E045-8E5A-4DE135FD7BA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1A2-E045-8E5A-4DE135FD7BA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1A2-E045-8E5A-4DE135FD7BA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1A2-E045-8E5A-4DE135FD7BA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01A2-E045-8E5A-4DE135FD7BAB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01A2-E045-8E5A-4DE135FD7BAB}"/>
              </c:ext>
            </c:extLst>
          </c:dPt>
          <c:cat>
            <c:strRef>
              <c:f>Sheet1!$A$2:$A$7</c:f>
              <c:strCache>
                <c:ptCount val="6"/>
                <c:pt idx="0">
                  <c:v>A</c:v>
                </c:pt>
                <c:pt idx="1">
                  <c:v>RTI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  <c:pt idx="5">
                  <c:v>F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8.2000000000000011</c:v>
                </c:pt>
                <c:pt idx="1">
                  <c:v>10</c:v>
                </c:pt>
                <c:pt idx="2">
                  <c:v>1.4</c:v>
                </c:pt>
                <c:pt idx="3">
                  <c:v>1.2</c:v>
                </c:pt>
                <c:pt idx="4">
                  <c:v>3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01A2-E045-8E5A-4DE135FD7B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21.tiff>
</file>

<file path=ppt/media/image22.jpeg>
</file>

<file path=ppt/media/image23.png>
</file>

<file path=ppt/media/image24.tiff>
</file>

<file path=ppt/media/image25.png>
</file>

<file path=ppt/media/image26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99D22-9D79-4BDF-B79F-5295A5E62924}" type="datetimeFigureOut">
              <a:rPr lang="en-US" smtClean="0"/>
              <a:t>2/3/2021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06B82F-2287-458E-A95B-FD6CB59E3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701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image" Target="../media/image17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12" Type="http://schemas.openxmlformats.org/officeDocument/2006/relationships/image" Target="../media/image16.emf"/><Relationship Id="rId2" Type="http://schemas.openxmlformats.org/officeDocument/2006/relationships/image" Target="../media/image6.emf"/><Relationship Id="rId16" Type="http://schemas.openxmlformats.org/officeDocument/2006/relationships/image" Target="../media/image20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emf"/><Relationship Id="rId11" Type="http://schemas.openxmlformats.org/officeDocument/2006/relationships/image" Target="../media/image15.emf"/><Relationship Id="rId5" Type="http://schemas.openxmlformats.org/officeDocument/2006/relationships/image" Target="../media/image9.emf"/><Relationship Id="rId15" Type="http://schemas.openxmlformats.org/officeDocument/2006/relationships/image" Target="../media/image19.emf"/><Relationship Id="rId10" Type="http://schemas.openxmlformats.org/officeDocument/2006/relationships/image" Target="../media/image14.emf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image" Target="../media/image18.emf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9.emf"/><Relationship Id="rId7" Type="http://schemas.openxmlformats.org/officeDocument/2006/relationships/image" Target="../media/image1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emf"/><Relationship Id="rId5" Type="http://schemas.openxmlformats.org/officeDocument/2006/relationships/image" Target="../media/image12.emf"/><Relationship Id="rId4" Type="http://schemas.openxmlformats.org/officeDocument/2006/relationships/image" Target="../media/image7.emf"/><Relationship Id="rId9" Type="http://schemas.openxmlformats.org/officeDocument/2006/relationships/image" Target="../media/image13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Relationship Id="rId4" Type="http://schemas.openxmlformats.org/officeDocument/2006/relationships/chart" Target="../charts/chart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#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 userDrawn="1"/>
        </p:nvSpPr>
        <p:spPr>
          <a:xfrm>
            <a:off x="1977470" y="2050182"/>
            <a:ext cx="8096596" cy="1845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u="sng" dirty="0"/>
              <a:t>Version</a:t>
            </a:r>
            <a:br>
              <a:rPr lang="en-US" sz="4400" dirty="0"/>
            </a:br>
            <a:r>
              <a:rPr lang="en-US" sz="4400" dirty="0"/>
              <a:t>2019-01-01_v3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449622" y="1521070"/>
            <a:ext cx="5152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slide is for reference. You can delete.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977470" y="4171191"/>
            <a:ext cx="5152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Notes:</a:t>
            </a: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en-US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Updated copyright year (2019)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1925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Content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Caption here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839788" y="2063496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275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Title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Drag picture to placeholder or </a:t>
            </a:r>
            <a:br>
              <a:rPr lang="en-US" dirty="0"/>
            </a:br>
            <a:r>
              <a:rPr lang="en-US" dirty="0"/>
              <a:t>click icon to add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Caption here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839788" y="2063496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9617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54418" y="2162259"/>
            <a:ext cx="1002139" cy="719898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Blue</a:t>
            </a:r>
          </a:p>
        </p:txBody>
      </p:sp>
      <p:sp>
        <p:nvSpPr>
          <p:cNvPr id="5" name="Rounded Rectangle 4"/>
          <p:cNvSpPr/>
          <p:nvPr userDrawn="1"/>
        </p:nvSpPr>
        <p:spPr>
          <a:xfrm>
            <a:off x="1698024" y="2162259"/>
            <a:ext cx="1079318" cy="719898"/>
          </a:xfrm>
          <a:prstGeom prst="roundRect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Blue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2526205" y="898944"/>
            <a:ext cx="6871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7F7F7F"/>
                </a:solidFill>
              </a:rPr>
              <a:t>For </a:t>
            </a:r>
            <a:r>
              <a:rPr lang="en-US">
                <a:solidFill>
                  <a:srgbClr val="7F7F7F"/>
                </a:solidFill>
              </a:rPr>
              <a:t>more colors, </a:t>
            </a:r>
            <a:r>
              <a:rPr lang="en-US" dirty="0">
                <a:solidFill>
                  <a:srgbClr val="7F7F7F"/>
                </a:solidFill>
              </a:rPr>
              <a:t>use blues first -&gt; then gray -&gt; then green if needed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7F7F7F"/>
                </a:solidFill>
              </a:rPr>
              <a:t>Use white text inside dark-colored shapes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rgbClr val="7F7F7F"/>
                </a:solidFill>
              </a:rPr>
              <a:t>Use black text inside light-colored shapes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306880" y="248708"/>
            <a:ext cx="3298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004C97"/>
                </a:solidFill>
              </a:rPr>
              <a:t>SHAPE</a:t>
            </a:r>
            <a:r>
              <a:rPr lang="en-US" sz="2400" baseline="0">
                <a:solidFill>
                  <a:srgbClr val="004C97"/>
                </a:solidFill>
              </a:rPr>
              <a:t>S</a:t>
            </a:r>
            <a:endParaRPr lang="en-US" sz="2400" dirty="0">
              <a:solidFill>
                <a:srgbClr val="004C97"/>
              </a:solidFill>
            </a:endParaRPr>
          </a:p>
        </p:txBody>
      </p:sp>
      <p:sp>
        <p:nvSpPr>
          <p:cNvPr id="8" name="Oval 7"/>
          <p:cNvSpPr/>
          <p:nvPr userDrawn="1"/>
        </p:nvSpPr>
        <p:spPr>
          <a:xfrm>
            <a:off x="2918809" y="2176333"/>
            <a:ext cx="1358478" cy="691749"/>
          </a:xfrm>
          <a:prstGeom prst="ellipse">
            <a:avLst/>
          </a:prstGeom>
          <a:solidFill>
            <a:schemeClr val="accent1"/>
          </a:solidFill>
          <a:ln w="3175">
            <a:noFill/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Blue</a:t>
            </a:r>
          </a:p>
        </p:txBody>
      </p:sp>
      <p:sp>
        <p:nvSpPr>
          <p:cNvPr id="9" name="Right Arrow 8"/>
          <p:cNvSpPr/>
          <p:nvPr userDrawn="1"/>
        </p:nvSpPr>
        <p:spPr>
          <a:xfrm>
            <a:off x="4418754" y="2315037"/>
            <a:ext cx="1325420" cy="414339"/>
          </a:xfrm>
          <a:prstGeom prst="rightArrow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Blue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3133681" y="3076446"/>
            <a:ext cx="1002139" cy="719898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Green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4277287" y="3076446"/>
            <a:ext cx="1079318" cy="719898"/>
          </a:xfrm>
          <a:prstGeom prst="roundRect">
            <a:avLst/>
          </a:prstGeom>
          <a:solidFill>
            <a:schemeClr val="accent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Green</a:t>
            </a:r>
          </a:p>
        </p:txBody>
      </p:sp>
      <p:sp>
        <p:nvSpPr>
          <p:cNvPr id="12" name="Oval 11"/>
          <p:cNvSpPr/>
          <p:nvPr userDrawn="1"/>
        </p:nvSpPr>
        <p:spPr>
          <a:xfrm>
            <a:off x="5498072" y="3090520"/>
            <a:ext cx="1358478" cy="691749"/>
          </a:xfrm>
          <a:prstGeom prst="ellipse">
            <a:avLst/>
          </a:prstGeom>
          <a:solidFill>
            <a:schemeClr val="accent4"/>
          </a:solidFill>
          <a:ln w="3175">
            <a:noFill/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Green</a:t>
            </a:r>
          </a:p>
        </p:txBody>
      </p:sp>
      <p:sp>
        <p:nvSpPr>
          <p:cNvPr id="13" name="Right Arrow 12"/>
          <p:cNvSpPr/>
          <p:nvPr userDrawn="1"/>
        </p:nvSpPr>
        <p:spPr>
          <a:xfrm>
            <a:off x="6998017" y="3229224"/>
            <a:ext cx="1325420" cy="414339"/>
          </a:xfrm>
          <a:prstGeom prst="rightArrow">
            <a:avLst/>
          </a:prstGeom>
          <a:solidFill>
            <a:schemeClr val="accent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Green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554418" y="4373906"/>
            <a:ext cx="1002139" cy="719898"/>
          </a:xfrm>
          <a:prstGeom prst="rect">
            <a:avLst/>
          </a:prstGeom>
          <a:solidFill>
            <a:schemeClr val="bg2"/>
          </a:solidFill>
          <a:ln>
            <a:solidFill>
              <a:schemeClr val="tx2"/>
            </a:solidFill>
          </a:ln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Dark Brown</a:t>
            </a:r>
          </a:p>
        </p:txBody>
      </p:sp>
      <p:sp>
        <p:nvSpPr>
          <p:cNvPr id="15" name="Rounded Rectangle 14"/>
          <p:cNvSpPr/>
          <p:nvPr userDrawn="1"/>
        </p:nvSpPr>
        <p:spPr>
          <a:xfrm>
            <a:off x="1698024" y="4373906"/>
            <a:ext cx="1079318" cy="719898"/>
          </a:xfrm>
          <a:prstGeom prst="roundRect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Dark Brown</a:t>
            </a:r>
          </a:p>
        </p:txBody>
      </p:sp>
      <p:sp>
        <p:nvSpPr>
          <p:cNvPr id="16" name="Oval 15"/>
          <p:cNvSpPr/>
          <p:nvPr userDrawn="1"/>
        </p:nvSpPr>
        <p:spPr>
          <a:xfrm>
            <a:off x="2918809" y="4387980"/>
            <a:ext cx="1358478" cy="691749"/>
          </a:xfrm>
          <a:prstGeom prst="ellipse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Dark Brown</a:t>
            </a:r>
          </a:p>
        </p:txBody>
      </p:sp>
      <p:sp>
        <p:nvSpPr>
          <p:cNvPr id="17" name="Right Arrow 16"/>
          <p:cNvSpPr/>
          <p:nvPr userDrawn="1"/>
        </p:nvSpPr>
        <p:spPr>
          <a:xfrm>
            <a:off x="4418754" y="4526684"/>
            <a:ext cx="1325420" cy="414339"/>
          </a:xfrm>
          <a:prstGeom prst="rightArrow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Dark Brown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554418" y="5276378"/>
            <a:ext cx="1002139" cy="719898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Light Brown</a:t>
            </a:r>
          </a:p>
        </p:txBody>
      </p:sp>
      <p:sp>
        <p:nvSpPr>
          <p:cNvPr id="19" name="Rounded Rectangle 18"/>
          <p:cNvSpPr/>
          <p:nvPr userDrawn="1"/>
        </p:nvSpPr>
        <p:spPr>
          <a:xfrm>
            <a:off x="1698024" y="5276378"/>
            <a:ext cx="1079318" cy="719898"/>
          </a:xfrm>
          <a:prstGeom prst="roundRect">
            <a:avLst/>
          </a:prstGeom>
          <a:solidFill>
            <a:schemeClr val="accent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Light Brown</a:t>
            </a:r>
          </a:p>
        </p:txBody>
      </p:sp>
      <p:sp>
        <p:nvSpPr>
          <p:cNvPr id="20" name="Oval 19"/>
          <p:cNvSpPr/>
          <p:nvPr userDrawn="1"/>
        </p:nvSpPr>
        <p:spPr>
          <a:xfrm>
            <a:off x="2918809" y="5290452"/>
            <a:ext cx="1358478" cy="691749"/>
          </a:xfrm>
          <a:prstGeom prst="ellipse">
            <a:avLst/>
          </a:prstGeom>
          <a:solidFill>
            <a:schemeClr val="accent5"/>
          </a:solidFill>
          <a:ln w="3175">
            <a:noFill/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Light Brown</a:t>
            </a:r>
          </a:p>
        </p:txBody>
      </p:sp>
      <p:sp>
        <p:nvSpPr>
          <p:cNvPr id="21" name="Right Arrow 20"/>
          <p:cNvSpPr/>
          <p:nvPr userDrawn="1"/>
        </p:nvSpPr>
        <p:spPr>
          <a:xfrm>
            <a:off x="4418754" y="5429156"/>
            <a:ext cx="1325420" cy="414339"/>
          </a:xfrm>
          <a:prstGeom prst="rightArrow">
            <a:avLst/>
          </a:prstGeom>
          <a:solidFill>
            <a:schemeClr val="accent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Light Brown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6293801" y="2195071"/>
            <a:ext cx="1002139" cy="719898"/>
          </a:xfrm>
          <a:prstGeom prst="rect">
            <a:avLst/>
          </a:prstGeom>
          <a:solidFill>
            <a:schemeClr val="accent3"/>
          </a:solidFill>
          <a:ln>
            <a:solidFill>
              <a:schemeClr val="tx2"/>
            </a:solidFill>
          </a:ln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Red</a:t>
            </a:r>
          </a:p>
        </p:txBody>
      </p:sp>
      <p:sp>
        <p:nvSpPr>
          <p:cNvPr id="23" name="Rounded Rectangle 22"/>
          <p:cNvSpPr/>
          <p:nvPr userDrawn="1"/>
        </p:nvSpPr>
        <p:spPr>
          <a:xfrm>
            <a:off x="7437408" y="2176333"/>
            <a:ext cx="1079318" cy="719898"/>
          </a:xfrm>
          <a:prstGeom prst="roundRect">
            <a:avLst/>
          </a:prstGeom>
          <a:solidFill>
            <a:schemeClr val="accent3"/>
          </a:solidFill>
          <a:ln w="31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Red</a:t>
            </a:r>
          </a:p>
        </p:txBody>
      </p:sp>
      <p:sp>
        <p:nvSpPr>
          <p:cNvPr id="24" name="Oval 23"/>
          <p:cNvSpPr/>
          <p:nvPr userDrawn="1"/>
        </p:nvSpPr>
        <p:spPr>
          <a:xfrm>
            <a:off x="8658193" y="2190407"/>
            <a:ext cx="1358478" cy="691749"/>
          </a:xfrm>
          <a:prstGeom prst="ellipse">
            <a:avLst/>
          </a:prstGeom>
          <a:solidFill>
            <a:schemeClr val="accent3"/>
          </a:solidFill>
          <a:ln w="3175">
            <a:solidFill>
              <a:schemeClr val="tx2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Red</a:t>
            </a:r>
          </a:p>
        </p:txBody>
      </p:sp>
      <p:sp>
        <p:nvSpPr>
          <p:cNvPr id="25" name="Right Arrow 24"/>
          <p:cNvSpPr/>
          <p:nvPr userDrawn="1"/>
        </p:nvSpPr>
        <p:spPr>
          <a:xfrm>
            <a:off x="10158138" y="2329111"/>
            <a:ext cx="1325420" cy="414339"/>
          </a:xfrm>
          <a:prstGeom prst="rightArrow">
            <a:avLst/>
          </a:prstGeom>
          <a:solidFill>
            <a:schemeClr val="accent3"/>
          </a:solidFill>
          <a:ln w="31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Red</a:t>
            </a:r>
          </a:p>
        </p:txBody>
      </p:sp>
      <p:sp>
        <p:nvSpPr>
          <p:cNvPr id="26" name="Rectangle 25"/>
          <p:cNvSpPr/>
          <p:nvPr userDrawn="1"/>
        </p:nvSpPr>
        <p:spPr>
          <a:xfrm>
            <a:off x="6293802" y="4387980"/>
            <a:ext cx="1002139" cy="719898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Beige</a:t>
            </a:r>
          </a:p>
        </p:txBody>
      </p:sp>
      <p:sp>
        <p:nvSpPr>
          <p:cNvPr id="27" name="Rounded Rectangle 26"/>
          <p:cNvSpPr/>
          <p:nvPr userDrawn="1"/>
        </p:nvSpPr>
        <p:spPr>
          <a:xfrm>
            <a:off x="7437408" y="4387980"/>
            <a:ext cx="1079318" cy="719898"/>
          </a:xfrm>
          <a:prstGeom prst="roundRect">
            <a:avLst/>
          </a:prstGeom>
          <a:solidFill>
            <a:schemeClr val="tx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Beige</a:t>
            </a:r>
          </a:p>
        </p:txBody>
      </p:sp>
      <p:sp>
        <p:nvSpPr>
          <p:cNvPr id="28" name="Oval 27"/>
          <p:cNvSpPr/>
          <p:nvPr userDrawn="1"/>
        </p:nvSpPr>
        <p:spPr>
          <a:xfrm>
            <a:off x="8658193" y="4402054"/>
            <a:ext cx="1358478" cy="691749"/>
          </a:xfrm>
          <a:prstGeom prst="ellipse">
            <a:avLst/>
          </a:prstGeom>
          <a:solidFill>
            <a:schemeClr val="tx2"/>
          </a:solidFill>
          <a:ln w="3175">
            <a:noFill/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Beige</a:t>
            </a:r>
          </a:p>
        </p:txBody>
      </p:sp>
      <p:sp>
        <p:nvSpPr>
          <p:cNvPr id="29" name="Right Arrow 28"/>
          <p:cNvSpPr/>
          <p:nvPr userDrawn="1"/>
        </p:nvSpPr>
        <p:spPr>
          <a:xfrm>
            <a:off x="10158138" y="4540758"/>
            <a:ext cx="1325420" cy="414339"/>
          </a:xfrm>
          <a:prstGeom prst="rightArrow">
            <a:avLst/>
          </a:prstGeom>
          <a:solidFill>
            <a:schemeClr val="tx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Beige</a:t>
            </a:r>
          </a:p>
        </p:txBody>
      </p:sp>
      <p:sp>
        <p:nvSpPr>
          <p:cNvPr id="30" name="Rectangle 29"/>
          <p:cNvSpPr/>
          <p:nvPr userDrawn="1"/>
        </p:nvSpPr>
        <p:spPr>
          <a:xfrm>
            <a:off x="6293802" y="5290452"/>
            <a:ext cx="1002139" cy="719898"/>
          </a:xfrm>
          <a:prstGeom prst="rect">
            <a:avLst/>
          </a:prstGeom>
          <a:solidFill>
            <a:schemeClr val="accent6"/>
          </a:solidFill>
          <a:ln>
            <a:solidFill>
              <a:schemeClr val="tx2"/>
            </a:solidFill>
          </a:ln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Indigo</a:t>
            </a:r>
          </a:p>
        </p:txBody>
      </p:sp>
      <p:sp>
        <p:nvSpPr>
          <p:cNvPr id="31" name="Rounded Rectangle 30"/>
          <p:cNvSpPr/>
          <p:nvPr userDrawn="1"/>
        </p:nvSpPr>
        <p:spPr>
          <a:xfrm>
            <a:off x="7437408" y="5290452"/>
            <a:ext cx="1079318" cy="719898"/>
          </a:xfrm>
          <a:prstGeom prst="roundRect">
            <a:avLst/>
          </a:prstGeom>
          <a:solidFill>
            <a:schemeClr val="accent6"/>
          </a:solidFill>
          <a:ln w="31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Indigo</a:t>
            </a:r>
          </a:p>
        </p:txBody>
      </p:sp>
      <p:sp>
        <p:nvSpPr>
          <p:cNvPr id="32" name="Oval 31"/>
          <p:cNvSpPr/>
          <p:nvPr userDrawn="1"/>
        </p:nvSpPr>
        <p:spPr>
          <a:xfrm>
            <a:off x="8658193" y="5304526"/>
            <a:ext cx="1358478" cy="691749"/>
          </a:xfrm>
          <a:prstGeom prst="ellipse">
            <a:avLst/>
          </a:prstGeom>
          <a:solidFill>
            <a:schemeClr val="accent6"/>
          </a:solidFill>
          <a:ln w="3175">
            <a:solidFill>
              <a:schemeClr val="tx2"/>
            </a:solidFill>
          </a:ln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Indigo</a:t>
            </a:r>
          </a:p>
        </p:txBody>
      </p:sp>
      <p:sp>
        <p:nvSpPr>
          <p:cNvPr id="33" name="Right Arrow 32"/>
          <p:cNvSpPr/>
          <p:nvPr userDrawn="1"/>
        </p:nvSpPr>
        <p:spPr>
          <a:xfrm>
            <a:off x="10158138" y="5443230"/>
            <a:ext cx="1325420" cy="414339"/>
          </a:xfrm>
          <a:prstGeom prst="rightArrow">
            <a:avLst/>
          </a:prstGeom>
          <a:solidFill>
            <a:schemeClr val="accent6"/>
          </a:solidFill>
          <a:ln w="317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Indigo</a:t>
            </a:r>
          </a:p>
        </p:txBody>
      </p:sp>
    </p:spTree>
    <p:extLst>
      <p:ext uri="{BB962C8B-B14F-4D97-AF65-F5344CB8AC3E}">
        <p14:creationId xmlns:p14="http://schemas.microsoft.com/office/powerpoint/2010/main" val="2707562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Sh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 userDrawn="1"/>
        </p:nvSpPr>
        <p:spPr>
          <a:xfrm>
            <a:off x="5995415" y="4398685"/>
            <a:ext cx="1089938" cy="1089936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3018386" y="2977291"/>
            <a:ext cx="1423867" cy="10708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Orange</a:t>
            </a:r>
          </a:p>
        </p:txBody>
      </p:sp>
      <p:sp>
        <p:nvSpPr>
          <p:cNvPr id="13" name="Rounded Rectangle 12"/>
          <p:cNvSpPr/>
          <p:nvPr userDrawn="1"/>
        </p:nvSpPr>
        <p:spPr>
          <a:xfrm>
            <a:off x="4784673" y="2977291"/>
            <a:ext cx="1533525" cy="107080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Orange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3040046" y="1260665"/>
            <a:ext cx="58479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7F7F7F"/>
                </a:solidFill>
              </a:rPr>
              <a:t>Use orange for points of emphasis and importance,</a:t>
            </a:r>
            <a:br>
              <a:rPr lang="en-US" dirty="0">
                <a:solidFill>
                  <a:srgbClr val="7F7F7F"/>
                </a:solidFill>
              </a:rPr>
            </a:br>
            <a:r>
              <a:rPr lang="en-US" dirty="0">
                <a:solidFill>
                  <a:srgbClr val="7F7F7F"/>
                </a:solidFill>
              </a:rPr>
              <a:t>as well as to represent RTI in graphs/tables</a:t>
            </a:r>
          </a:p>
          <a:p>
            <a:pPr algn="ctr"/>
            <a:endParaRPr lang="en-US" dirty="0">
              <a:solidFill>
                <a:srgbClr val="7F7F7F"/>
              </a:solidFill>
            </a:endParaRPr>
          </a:p>
          <a:p>
            <a:pPr algn="ctr"/>
            <a:r>
              <a:rPr lang="en-US" dirty="0">
                <a:solidFill>
                  <a:srgbClr val="7F7F7F"/>
                </a:solidFill>
              </a:rPr>
              <a:t>The RTI </a:t>
            </a:r>
            <a:r>
              <a:rPr lang="en-US" dirty="0" err="1">
                <a:solidFill>
                  <a:srgbClr val="7F7F7F"/>
                </a:solidFill>
              </a:rPr>
              <a:t>Databus</a:t>
            </a:r>
            <a:r>
              <a:rPr lang="en-US" dirty="0">
                <a:solidFill>
                  <a:srgbClr val="7F7F7F"/>
                </a:solidFill>
              </a:rPr>
              <a:t> should always be represented in orange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306880" y="248708"/>
            <a:ext cx="221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4C97"/>
                </a:solidFill>
              </a:rPr>
              <a:t>SHAPES</a:t>
            </a:r>
          </a:p>
        </p:txBody>
      </p:sp>
      <p:sp>
        <p:nvSpPr>
          <p:cNvPr id="16" name="Up Arrow 15"/>
          <p:cNvSpPr/>
          <p:nvPr userDrawn="1"/>
        </p:nvSpPr>
        <p:spPr>
          <a:xfrm>
            <a:off x="7631840" y="4398685"/>
            <a:ext cx="797942" cy="1032630"/>
          </a:xfrm>
          <a:prstGeom prst="upArrow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Oval 16"/>
          <p:cNvSpPr/>
          <p:nvPr userDrawn="1"/>
        </p:nvSpPr>
        <p:spPr>
          <a:xfrm>
            <a:off x="6660618" y="3200035"/>
            <a:ext cx="2370225" cy="691749"/>
          </a:xfrm>
          <a:prstGeom prst="ellipse">
            <a:avLst/>
          </a:prstGeom>
          <a:solidFill>
            <a:schemeClr val="accent2"/>
          </a:solidFill>
          <a:effectLst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Orange</a:t>
            </a:r>
          </a:p>
        </p:txBody>
      </p:sp>
      <p:sp>
        <p:nvSpPr>
          <p:cNvPr id="18" name="Left-Right Arrow 17"/>
          <p:cNvSpPr/>
          <p:nvPr userDrawn="1"/>
        </p:nvSpPr>
        <p:spPr>
          <a:xfrm>
            <a:off x="3294629" y="4719105"/>
            <a:ext cx="2256806" cy="449096"/>
          </a:xfrm>
          <a:prstGeom prst="leftRightArrow">
            <a:avLst/>
          </a:prstGeom>
          <a:solidFill>
            <a:schemeClr val="accent2"/>
          </a:solidFill>
          <a:ln/>
          <a:effectLst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FFFFFF"/>
                </a:solidFill>
              </a:rPr>
              <a:t>Orange</a:t>
            </a:r>
          </a:p>
        </p:txBody>
      </p:sp>
    </p:spTree>
    <p:extLst>
      <p:ext uri="{BB962C8B-B14F-4D97-AF65-F5344CB8AC3E}">
        <p14:creationId xmlns:p14="http://schemas.microsoft.com/office/powerpoint/2010/main" val="34291197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ograp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47286" y="876058"/>
            <a:ext cx="292942" cy="7323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4893" y="2052444"/>
            <a:ext cx="497728" cy="4977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1731" y="3030178"/>
            <a:ext cx="480756" cy="5636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2702" y="4179653"/>
            <a:ext cx="625634" cy="5541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4599" y="5169837"/>
            <a:ext cx="765654" cy="5042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2528" y="2086363"/>
            <a:ext cx="612347" cy="5295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78728" y="3100536"/>
            <a:ext cx="479947" cy="54614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0102" y="4168619"/>
            <a:ext cx="397198" cy="66199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28946" y="1071227"/>
            <a:ext cx="722886" cy="50046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38214" y="2050790"/>
            <a:ext cx="704351" cy="63020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28945" y="5150929"/>
            <a:ext cx="722887" cy="51899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94736" y="3079606"/>
            <a:ext cx="407782" cy="6116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66017" y="4218908"/>
            <a:ext cx="648745" cy="40778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2178" y="5169836"/>
            <a:ext cx="513047" cy="595797"/>
          </a:xfrm>
          <a:prstGeom prst="rect">
            <a:avLst/>
          </a:prstGeom>
        </p:spPr>
      </p:pic>
      <p:sp>
        <p:nvSpPr>
          <p:cNvPr id="18" name="TextBox 17"/>
          <p:cNvSpPr txBox="1"/>
          <p:nvPr userDrawn="1"/>
        </p:nvSpPr>
        <p:spPr>
          <a:xfrm>
            <a:off x="2291488" y="1139055"/>
            <a:ext cx="1112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Person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2291487" y="2099779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Performance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2291487" y="3182916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7F7F"/>
                </a:solidFill>
              </a:rPr>
              <a:t>Security</a:t>
            </a:r>
            <a:endParaRPr lang="en-US" sz="1400" dirty="0">
              <a:solidFill>
                <a:srgbClr val="7F7F7F"/>
              </a:solidFill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2291487" y="4271544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Safety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2291487" y="5230339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Cloud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5371525" y="1139055"/>
            <a:ext cx="14988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Transportation</a:t>
            </a:r>
          </a:p>
        </p:txBody>
      </p:sp>
      <p:sp>
        <p:nvSpPr>
          <p:cNvPr id="24" name="TextBox 23"/>
          <p:cNvSpPr txBox="1"/>
          <p:nvPr userDrawn="1"/>
        </p:nvSpPr>
        <p:spPr>
          <a:xfrm>
            <a:off x="5371524" y="2099779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Health</a:t>
            </a:r>
          </a:p>
        </p:txBody>
      </p:sp>
      <p:sp>
        <p:nvSpPr>
          <p:cNvPr id="25" name="TextBox 24"/>
          <p:cNvSpPr txBox="1"/>
          <p:nvPr userDrawn="1"/>
        </p:nvSpPr>
        <p:spPr>
          <a:xfrm>
            <a:off x="5371524" y="3182916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Defense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5371524" y="4271544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Energy</a:t>
            </a:r>
          </a:p>
        </p:txBody>
      </p:sp>
      <p:sp>
        <p:nvSpPr>
          <p:cNvPr id="27" name="TextBox 26"/>
          <p:cNvSpPr txBox="1"/>
          <p:nvPr userDrawn="1"/>
        </p:nvSpPr>
        <p:spPr>
          <a:xfrm>
            <a:off x="5371524" y="5230339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Robotics</a:t>
            </a:r>
          </a:p>
        </p:txBody>
      </p:sp>
      <p:sp>
        <p:nvSpPr>
          <p:cNvPr id="28" name="TextBox 27"/>
          <p:cNvSpPr txBox="1"/>
          <p:nvPr userDrawn="1"/>
        </p:nvSpPr>
        <p:spPr>
          <a:xfrm>
            <a:off x="8769634" y="1134936"/>
            <a:ext cx="1469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7F7F7F"/>
                </a:solidFill>
              </a:rPr>
              <a:t>Servers/database</a:t>
            </a:r>
            <a:endParaRPr lang="en-US" sz="1400" dirty="0">
              <a:solidFill>
                <a:srgbClr val="7F7F7F"/>
              </a:solidFill>
            </a:endParaRPr>
          </a:p>
        </p:txBody>
      </p:sp>
      <p:sp>
        <p:nvSpPr>
          <p:cNvPr id="29" name="TextBox 28"/>
          <p:cNvSpPr txBox="1"/>
          <p:nvPr userDrawn="1"/>
        </p:nvSpPr>
        <p:spPr>
          <a:xfrm>
            <a:off x="8769633" y="2095660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System</a:t>
            </a:r>
          </a:p>
        </p:txBody>
      </p:sp>
      <p:sp>
        <p:nvSpPr>
          <p:cNvPr id="30" name="TextBox 29"/>
          <p:cNvSpPr txBox="1"/>
          <p:nvPr userDrawn="1"/>
        </p:nvSpPr>
        <p:spPr>
          <a:xfrm>
            <a:off x="8769633" y="3178797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Phone/tablet</a:t>
            </a:r>
          </a:p>
        </p:txBody>
      </p:sp>
      <p:sp>
        <p:nvSpPr>
          <p:cNvPr id="31" name="TextBox 30"/>
          <p:cNvSpPr txBox="1"/>
          <p:nvPr userDrawn="1"/>
        </p:nvSpPr>
        <p:spPr>
          <a:xfrm>
            <a:off x="8769633" y="4267425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Laptop</a:t>
            </a:r>
          </a:p>
        </p:txBody>
      </p:sp>
      <p:sp>
        <p:nvSpPr>
          <p:cNvPr id="32" name="TextBox 31"/>
          <p:cNvSpPr txBox="1"/>
          <p:nvPr userDrawn="1"/>
        </p:nvSpPr>
        <p:spPr>
          <a:xfrm>
            <a:off x="8769633" y="5230339"/>
            <a:ext cx="1242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F7F7F"/>
                </a:solidFill>
              </a:rPr>
              <a:t>TV/Video</a:t>
            </a:r>
          </a:p>
        </p:txBody>
      </p:sp>
      <p:pic>
        <p:nvPicPr>
          <p:cNvPr id="33" name="Picture 32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77195" y="1071227"/>
            <a:ext cx="683012" cy="455340"/>
          </a:xfrm>
          <a:prstGeom prst="rect">
            <a:avLst/>
          </a:prstGeom>
        </p:spPr>
      </p:pic>
      <p:sp>
        <p:nvSpPr>
          <p:cNvPr id="34" name="TextBox 33"/>
          <p:cNvSpPr txBox="1"/>
          <p:nvPr userDrawn="1"/>
        </p:nvSpPr>
        <p:spPr>
          <a:xfrm>
            <a:off x="3225264" y="6060748"/>
            <a:ext cx="521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EC8B22"/>
                </a:solidFill>
              </a:rPr>
              <a:t>If you need a different icon, please contact Marketing </a:t>
            </a:r>
            <a:r>
              <a:rPr lang="en-US" sz="1400">
                <a:solidFill>
                  <a:srgbClr val="EC8B22"/>
                </a:solidFill>
              </a:rPr>
              <a:t>for assistance.</a:t>
            </a:r>
            <a:endParaRPr lang="en-US" sz="1400" dirty="0">
              <a:solidFill>
                <a:srgbClr val="EC8B22"/>
              </a:solidFill>
            </a:endParaRPr>
          </a:p>
        </p:txBody>
      </p:sp>
      <p:sp>
        <p:nvSpPr>
          <p:cNvPr id="35" name="TextBox 34"/>
          <p:cNvSpPr txBox="1"/>
          <p:nvPr userDrawn="1"/>
        </p:nvSpPr>
        <p:spPr>
          <a:xfrm>
            <a:off x="306880" y="248708"/>
            <a:ext cx="2219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4C97"/>
                </a:solidFill>
              </a:rPr>
              <a:t>ICONOGRAPHY</a:t>
            </a:r>
          </a:p>
        </p:txBody>
      </p:sp>
    </p:spTree>
    <p:extLst>
      <p:ext uri="{BB962C8B-B14F-4D97-AF65-F5344CB8AC3E}">
        <p14:creationId xmlns:p14="http://schemas.microsoft.com/office/powerpoint/2010/main" val="27268131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 (Diagra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 userDrawn="1"/>
        </p:nvSpPr>
        <p:spPr>
          <a:xfrm>
            <a:off x="6766240" y="2062517"/>
            <a:ext cx="1533525" cy="1070802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Item 4</a:t>
            </a:r>
          </a:p>
        </p:txBody>
      </p:sp>
      <p:sp>
        <p:nvSpPr>
          <p:cNvPr id="5" name="Rounded Rectangle 4"/>
          <p:cNvSpPr/>
          <p:nvPr userDrawn="1"/>
        </p:nvSpPr>
        <p:spPr>
          <a:xfrm>
            <a:off x="8425776" y="2062517"/>
            <a:ext cx="1533525" cy="1070802"/>
          </a:xfrm>
          <a:prstGeom prst="roundRect">
            <a:avLst/>
          </a:prstGeom>
          <a:solidFill>
            <a:schemeClr val="accent6"/>
          </a:solidFill>
          <a:ln>
            <a:noFill/>
          </a:ln>
          <a:effectLst>
            <a:outerShdw blurRad="50800" dist="25400" dir="5400000" algn="t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Item 5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06880" y="248708"/>
            <a:ext cx="340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4C97"/>
                </a:solidFill>
              </a:rPr>
              <a:t>EXAMPLE (DIAGRAM)</a:t>
            </a:r>
          </a:p>
        </p:txBody>
      </p:sp>
      <p:sp>
        <p:nvSpPr>
          <p:cNvPr id="7" name="Rounded Rectangle 6"/>
          <p:cNvSpPr/>
          <p:nvPr userDrawn="1"/>
        </p:nvSpPr>
        <p:spPr>
          <a:xfrm>
            <a:off x="1787630" y="2062517"/>
            <a:ext cx="1533525" cy="107080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Item 1A</a:t>
            </a:r>
          </a:p>
        </p:txBody>
      </p:sp>
      <p:sp>
        <p:nvSpPr>
          <p:cNvPr id="8" name="Rounded Rectangle 7"/>
          <p:cNvSpPr/>
          <p:nvPr userDrawn="1"/>
        </p:nvSpPr>
        <p:spPr>
          <a:xfrm>
            <a:off x="5106703" y="2062517"/>
            <a:ext cx="1533525" cy="1070802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00000"/>
                </a:solidFill>
              </a:rPr>
              <a:t>Item 3</a:t>
            </a:r>
          </a:p>
        </p:txBody>
      </p:sp>
      <p:sp>
        <p:nvSpPr>
          <p:cNvPr id="9" name="Rounded Rectangle 8"/>
          <p:cNvSpPr/>
          <p:nvPr userDrawn="1"/>
        </p:nvSpPr>
        <p:spPr>
          <a:xfrm>
            <a:off x="3447166" y="2062517"/>
            <a:ext cx="1533525" cy="1070802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FFFF"/>
                </a:solidFill>
              </a:rPr>
              <a:t>Item 1B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73549" y="4961724"/>
            <a:ext cx="480756" cy="5636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36504" y="5033729"/>
            <a:ext cx="625634" cy="55413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35850" y="5090133"/>
            <a:ext cx="497728" cy="49772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38931" y="1362753"/>
            <a:ext cx="479947" cy="54614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2064" y="1371028"/>
            <a:ext cx="612347" cy="52959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92106" y="1337928"/>
            <a:ext cx="513047" cy="595797"/>
          </a:xfrm>
          <a:prstGeom prst="rect">
            <a:avLst/>
          </a:prstGeom>
        </p:spPr>
      </p:pic>
      <p:sp>
        <p:nvSpPr>
          <p:cNvPr id="16" name="TextBox 15"/>
          <p:cNvSpPr txBox="1"/>
          <p:nvPr userDrawn="1"/>
        </p:nvSpPr>
        <p:spPr>
          <a:xfrm>
            <a:off x="9512952" y="4237443"/>
            <a:ext cx="2133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EC8B22"/>
                </a:solidFill>
              </a:rPr>
              <a:t>RTI </a:t>
            </a:r>
            <a:r>
              <a:rPr lang="en-US" sz="1600" dirty="0" err="1">
                <a:solidFill>
                  <a:srgbClr val="EC8B22"/>
                </a:solidFill>
              </a:rPr>
              <a:t>Databus</a:t>
            </a:r>
            <a:r>
              <a:rPr lang="en-US" sz="1600" dirty="0">
                <a:solidFill>
                  <a:srgbClr val="EC8B22"/>
                </a:solidFill>
              </a:rPr>
              <a:t> should always be in orange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586864" y="5033729"/>
            <a:ext cx="2401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7F7F7F"/>
                </a:solidFill>
              </a:rPr>
              <a:t>Text text text text text </a:t>
            </a:r>
            <a:r>
              <a:rPr lang="en-US" sz="2400">
                <a:solidFill>
                  <a:srgbClr val="7F7F7F"/>
                </a:solidFill>
              </a:rPr>
              <a:t>text text text</a:t>
            </a:r>
            <a:endParaRPr lang="en-US" sz="2400" dirty="0">
              <a:solidFill>
                <a:srgbClr val="7F7F7F"/>
              </a:solidFill>
            </a:endParaRPr>
          </a:p>
          <a:p>
            <a:r>
              <a:rPr lang="en-US" sz="2400" dirty="0">
                <a:solidFill>
                  <a:srgbClr val="7F7F7F"/>
                </a:solidFill>
              </a:rPr>
              <a:t>text text text text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37800" y="1408156"/>
            <a:ext cx="683012" cy="455340"/>
          </a:xfrm>
          <a:prstGeom prst="rect">
            <a:avLst/>
          </a:prstGeom>
        </p:spPr>
      </p:pic>
      <p:cxnSp>
        <p:nvCxnSpPr>
          <p:cNvPr id="20" name="Straight Connector 19"/>
          <p:cNvCxnSpPr>
            <a:stCxn id="12" idx="2"/>
          </p:cNvCxnSpPr>
          <p:nvPr userDrawn="1"/>
        </p:nvCxnSpPr>
        <p:spPr>
          <a:xfrm flipH="1">
            <a:off x="2554392" y="3133319"/>
            <a:ext cx="1" cy="35054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4242984" y="3130271"/>
            <a:ext cx="1" cy="350545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H="1">
            <a:off x="5873465" y="3121083"/>
            <a:ext cx="1" cy="350545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H="1">
            <a:off x="7563787" y="3130271"/>
            <a:ext cx="1" cy="350545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9254108" y="3121082"/>
            <a:ext cx="1" cy="350545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 flipH="1">
            <a:off x="4242535" y="3869409"/>
            <a:ext cx="1" cy="350545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 flipH="1">
            <a:off x="5873465" y="3881617"/>
            <a:ext cx="1" cy="350545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 flipH="1">
            <a:off x="7573331" y="3848685"/>
            <a:ext cx="1" cy="350545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Left-Right Arrow 27"/>
          <p:cNvSpPr/>
          <p:nvPr userDrawn="1"/>
        </p:nvSpPr>
        <p:spPr>
          <a:xfrm>
            <a:off x="1167418" y="3206696"/>
            <a:ext cx="9412094" cy="945134"/>
          </a:xfrm>
          <a:prstGeom prst="leftRightArrow">
            <a:avLst/>
          </a:prstGeom>
          <a:solidFill>
            <a:schemeClr val="accent2"/>
          </a:solidFill>
          <a:ln/>
          <a:effectLst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FFFF"/>
                </a:solidFill>
              </a:rPr>
              <a:t>RTI DDS </a:t>
            </a:r>
            <a:r>
              <a:rPr lang="en-US" sz="1600" dirty="0" err="1">
                <a:solidFill>
                  <a:srgbClr val="FFFFFF"/>
                </a:solidFill>
              </a:rPr>
              <a:t>Databus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29" name="Rounded Rectangle 28"/>
          <p:cNvSpPr/>
          <p:nvPr userDrawn="1"/>
        </p:nvSpPr>
        <p:spPr>
          <a:xfrm>
            <a:off x="3474598" y="4151829"/>
            <a:ext cx="1533525" cy="69202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Item 2</a:t>
            </a:r>
          </a:p>
        </p:txBody>
      </p:sp>
      <p:sp>
        <p:nvSpPr>
          <p:cNvPr id="30" name="Rounded Rectangle 29"/>
          <p:cNvSpPr/>
          <p:nvPr userDrawn="1"/>
        </p:nvSpPr>
        <p:spPr>
          <a:xfrm>
            <a:off x="5130851" y="4151829"/>
            <a:ext cx="1533525" cy="692020"/>
          </a:xfrm>
          <a:prstGeom prst="roundRect">
            <a:avLst/>
          </a:prstGeom>
          <a:solidFill>
            <a:schemeClr val="bg2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Item 6</a:t>
            </a:r>
          </a:p>
        </p:txBody>
      </p:sp>
      <p:sp>
        <p:nvSpPr>
          <p:cNvPr id="31" name="Rounded Rectangle 30"/>
          <p:cNvSpPr/>
          <p:nvPr userDrawn="1"/>
        </p:nvSpPr>
        <p:spPr>
          <a:xfrm>
            <a:off x="6826512" y="4151829"/>
            <a:ext cx="1533525" cy="692020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Item 2</a:t>
            </a:r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8612" y="1304828"/>
            <a:ext cx="397198" cy="66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915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 (Char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 userDrawn="1"/>
        </p:nvGraphicFramePr>
        <p:xfrm>
          <a:off x="1096306" y="729423"/>
          <a:ext cx="4273076" cy="28487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 userDrawn="1"/>
        </p:nvGraphicFramePr>
        <p:xfrm>
          <a:off x="1074538" y="3652999"/>
          <a:ext cx="4316612" cy="28777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/>
          <p:nvPr userDrawn="1"/>
        </p:nvGraphicFramePr>
        <p:xfrm>
          <a:off x="5555557" y="1354309"/>
          <a:ext cx="5988424" cy="3992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/>
          <p:cNvSpPr txBox="1"/>
          <p:nvPr userDrawn="1"/>
        </p:nvSpPr>
        <p:spPr>
          <a:xfrm>
            <a:off x="306880" y="248708"/>
            <a:ext cx="2878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4C97"/>
                </a:solidFill>
              </a:rPr>
              <a:t>EXAMPLE (CHARTS)</a:t>
            </a:r>
          </a:p>
        </p:txBody>
      </p:sp>
      <p:sp>
        <p:nvSpPr>
          <p:cNvPr id="8" name="Up Arrow 7"/>
          <p:cNvSpPr/>
          <p:nvPr userDrawn="1"/>
        </p:nvSpPr>
        <p:spPr>
          <a:xfrm>
            <a:off x="5085654" y="4486049"/>
            <a:ext cx="983342" cy="860542"/>
          </a:xfrm>
          <a:prstGeom prst="upArrow">
            <a:avLst>
              <a:gd name="adj1" fmla="val 59999"/>
              <a:gd name="adj2" fmla="val 50000"/>
            </a:avLst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FFFFFF"/>
                </a:solidFill>
              </a:rPr>
              <a:t>15%</a:t>
            </a:r>
          </a:p>
        </p:txBody>
      </p:sp>
      <p:sp>
        <p:nvSpPr>
          <p:cNvPr id="9" name="Oval 8"/>
          <p:cNvSpPr/>
          <p:nvPr userDrawn="1"/>
        </p:nvSpPr>
        <p:spPr>
          <a:xfrm>
            <a:off x="4118007" y="1357099"/>
            <a:ext cx="409994" cy="409992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4510186" y="1301144"/>
            <a:ext cx="9833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EC8B22"/>
                </a:solidFill>
              </a:rPr>
              <a:t>Growth!</a:t>
            </a:r>
          </a:p>
        </p:txBody>
      </p:sp>
    </p:spTree>
    <p:extLst>
      <p:ext uri="{BB962C8B-B14F-4D97-AF65-F5344CB8AC3E}">
        <p14:creationId xmlns:p14="http://schemas.microsoft.com/office/powerpoint/2010/main" val="314748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252709" y="229203"/>
            <a:ext cx="11677135" cy="6388443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>
                <a:solidFill>
                  <a:srgbClr val="000000">
                    <a:lumMod val="75000"/>
                    <a:lumOff val="25000"/>
                  </a:srgbClr>
                </a:solidFill>
              </a:rPr>
              <a:t> </a:t>
            </a:r>
            <a:endParaRPr lang="en-US" dirty="0">
              <a:solidFill>
                <a:srgbClr val="000000">
                  <a:lumMod val="75000"/>
                  <a:lumOff val="25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02838" y="2598821"/>
            <a:ext cx="9144000" cy="1717335"/>
          </a:xfrm>
        </p:spPr>
        <p:txBody>
          <a:bodyPr anchor="b"/>
          <a:lstStyle>
            <a:lvl1pPr algn="l">
              <a:defRPr sz="60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Title </a:t>
            </a:r>
            <a:r>
              <a:rPr lang="mr-IN" dirty="0"/>
              <a:t>–</a:t>
            </a:r>
            <a:r>
              <a:rPr lang="en-US" dirty="0"/>
              <a:t> Line 1</a:t>
            </a:r>
            <a:br>
              <a:rPr lang="en-US" dirty="0"/>
            </a:br>
            <a:r>
              <a:rPr lang="en-US" dirty="0"/>
              <a:t>Title – Line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902838" y="5352382"/>
            <a:ext cx="9144000" cy="377792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Name, Title</a:t>
            </a:r>
          </a:p>
        </p:txBody>
      </p:sp>
      <p:sp>
        <p:nvSpPr>
          <p:cNvPr id="17" name="Rectangle 16"/>
          <p:cNvSpPr/>
          <p:nvPr userDrawn="1"/>
        </p:nvSpPr>
        <p:spPr>
          <a:xfrm>
            <a:off x="1018342" y="5258537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8342" y="910556"/>
            <a:ext cx="2735511" cy="65203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9400" y="782509"/>
            <a:ext cx="4876801" cy="1120434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811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-Lin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402333"/>
            <a:ext cx="10515600" cy="651052"/>
          </a:xfrm>
        </p:spPr>
        <p:txBody>
          <a:bodyPr anchor="b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Title (1 line)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8387"/>
            <a:ext cx="10515600" cy="450739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baseline="0">
                <a:solidFill>
                  <a:schemeClr val="tx2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960592" y="1051295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034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-Lin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9083"/>
            <a:ext cx="10515600" cy="940339"/>
          </a:xfrm>
        </p:spPr>
        <p:txBody>
          <a:bodyPr anchor="t">
            <a:normAutofit/>
          </a:bodyPr>
          <a:lstStyle>
            <a:lvl1pPr>
              <a:defRPr sz="3500"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Title: 1st line</a:t>
            </a:r>
            <a:br>
              <a:rPr lang="en-US" dirty="0"/>
            </a:br>
            <a:r>
              <a:rPr lang="en-US" dirty="0"/>
              <a:t>Title: 2nd 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93406"/>
            <a:ext cx="10515600" cy="411237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baseline="0">
                <a:solidFill>
                  <a:schemeClr val="tx2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960592" y="1446314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766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7432" y="236518"/>
            <a:ext cx="11677135" cy="63884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4C97"/>
                </a:solidFill>
              </a:rPr>
              <a:t> </a:t>
            </a:r>
            <a:endParaRPr lang="en-US" dirty="0">
              <a:solidFill>
                <a:srgbClr val="004C97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536193"/>
            <a:ext cx="10515600" cy="1826590"/>
          </a:xfrm>
        </p:spPr>
        <p:txBody>
          <a:bodyPr anchor="b"/>
          <a:lstStyle>
            <a:lvl1pPr>
              <a:defRPr sz="6000" baseline="0">
                <a:solidFill>
                  <a:schemeClr val="bg1"/>
                </a:solidFill>
              </a:defRPr>
            </a:lvl1pPr>
          </a:lstStyle>
          <a:p>
            <a:br>
              <a:rPr lang="en-US" dirty="0"/>
            </a:br>
            <a:r>
              <a:rPr lang="en-US" dirty="0"/>
              <a:t>Section Header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062769"/>
            <a:ext cx="10515600" cy="1218805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960592" y="3487257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05405" y="5899368"/>
            <a:ext cx="513350" cy="472172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142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61" y="287455"/>
            <a:ext cx="10515600" cy="803216"/>
          </a:xfrm>
          <a:noFill/>
        </p:spPr>
        <p:txBody>
          <a:bodyPr>
            <a:normAutofit/>
          </a:bodyPr>
          <a:lstStyle>
            <a:lvl1pPr>
              <a:defRPr sz="4320">
                <a:solidFill>
                  <a:schemeClr val="tx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  <a:noFill/>
        </p:spPr>
        <p:txBody>
          <a:bodyPr/>
          <a:lstStyle>
            <a:lvl1pPr>
              <a:defRPr sz="33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8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  <a:noFill/>
        </p:spPr>
        <p:txBody>
          <a:bodyPr/>
          <a:lstStyle>
            <a:lvl1pPr>
              <a:defRPr sz="336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8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216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>
              <a:defRPr sz="2160"/>
            </a:lvl6pPr>
            <a:lvl7pPr>
              <a:defRPr sz="2160"/>
            </a:lvl7pPr>
            <a:lvl8pPr>
              <a:defRPr sz="2160"/>
            </a:lvl8pPr>
            <a:lvl9pPr>
              <a:defRPr sz="216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960592" y="1051295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936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8200" y="1501439"/>
            <a:ext cx="5157787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mr-IN" dirty="0"/>
              <a:t>…</a:t>
            </a:r>
            <a:r>
              <a:rPr lang="en-US" dirty="0"/>
              <a:t>and extends up here for 2 lines</a:t>
            </a:r>
            <a:br>
              <a:rPr lang="en-US" dirty="0"/>
            </a:br>
            <a:r>
              <a:rPr lang="en-US" dirty="0"/>
              <a:t>Column 1 title starts here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8200" y="2325351"/>
            <a:ext cx="5157787" cy="3680426"/>
          </a:xfrm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Comparison 1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0612" y="1501439"/>
            <a:ext cx="5183188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mr-IN" dirty="0"/>
              <a:t>…</a:t>
            </a:r>
            <a:r>
              <a:rPr lang="en-US" dirty="0"/>
              <a:t>and extends up here for 2 lines</a:t>
            </a:r>
            <a:br>
              <a:rPr lang="en-US" dirty="0"/>
            </a:br>
            <a:r>
              <a:rPr lang="en-US" dirty="0"/>
              <a:t>Column 2 title starts here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0612" y="2325351"/>
            <a:ext cx="5183188" cy="3680426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Comparison 2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402333"/>
            <a:ext cx="10515600" cy="651052"/>
          </a:xfrm>
        </p:spPr>
        <p:txBody>
          <a:bodyPr anchor="b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Title (1 line)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960592" y="1051295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90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402333"/>
            <a:ext cx="10515600" cy="651052"/>
          </a:xfrm>
        </p:spPr>
        <p:txBody>
          <a:bodyPr anchor="b"/>
          <a:lstStyle>
            <a:lvl1pPr>
              <a:defRPr b="1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Title (1 line)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960592" y="1051295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08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97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7432" y="236518"/>
            <a:ext cx="11677135" cy="6388443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  <a:endParaRPr lang="en-US" dirty="0">
              <a:solidFill>
                <a:srgbClr val="000000">
                  <a:lumMod val="65000"/>
                  <a:lumOff val="35000"/>
                </a:srgb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0" r="-1358"/>
          <a:stretch/>
        </p:blipFill>
        <p:spPr>
          <a:xfrm>
            <a:off x="4116598" y="236517"/>
            <a:ext cx="7590832" cy="638844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26299"/>
            <a:ext cx="10515600" cy="803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80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11154984" y="6525210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©2019 </a:t>
            </a:r>
            <a:r>
              <a:rPr lang="en-US" dirty="0"/>
              <a:t>Real-Time Innovations, Inc. Confidential.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3922" y="6248366"/>
            <a:ext cx="255473" cy="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025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3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90000"/>
        </a:lnSpc>
        <a:spcBef>
          <a:spcPts val="500"/>
        </a:spcBef>
        <a:buFont typeface=".AppleSystemUIFont" charset="-120"/>
        <a:buChar char="–"/>
        <a:tabLst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.AppleSystemUIFont" charset="-120"/>
        <a:buChar char="–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.AppleSystemUIFont" charset="-120"/>
        <a:buChar char="»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7" Type="http://schemas.openxmlformats.org/officeDocument/2006/relationships/image" Target="../media/image26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png"/><Relationship Id="rId5" Type="http://schemas.openxmlformats.org/officeDocument/2006/relationships/image" Target="../media/image24.tiff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Cloud 32">
            <a:extLst>
              <a:ext uri="{FF2B5EF4-FFF2-40B4-BE49-F238E27FC236}">
                <a16:creationId xmlns:a16="http://schemas.microsoft.com/office/drawing/2014/main" id="{73D5C640-D476-4C8F-A8A4-BA4A1CB8ED7B}"/>
              </a:ext>
            </a:extLst>
          </p:cNvPr>
          <p:cNvSpPr/>
          <p:nvPr/>
        </p:nvSpPr>
        <p:spPr>
          <a:xfrm>
            <a:off x="3503916" y="-228600"/>
            <a:ext cx="8483853" cy="2851963"/>
          </a:xfrm>
          <a:prstGeom prst="cloud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INTERWEB</a:t>
            </a:r>
          </a:p>
        </p:txBody>
      </p:sp>
      <p:sp>
        <p:nvSpPr>
          <p:cNvPr id="45" name="Rounded Rectangle 25">
            <a:extLst>
              <a:ext uri="{FF2B5EF4-FFF2-40B4-BE49-F238E27FC236}">
                <a16:creationId xmlns:a16="http://schemas.microsoft.com/office/drawing/2014/main" id="{8B70F69C-70C3-44E4-B57D-7A516DAE06C0}"/>
              </a:ext>
            </a:extLst>
          </p:cNvPr>
          <p:cNvSpPr/>
          <p:nvPr/>
        </p:nvSpPr>
        <p:spPr>
          <a:xfrm>
            <a:off x="4347223" y="3183724"/>
            <a:ext cx="7163272" cy="3144716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56C9BC-7B85-FA48-916D-759409FC3E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©2021 Real-Time Innovations, Inc. Confidential.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6F4672-DAF7-5348-BBD9-7C7CAC0ED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716" y="4596032"/>
            <a:ext cx="1191079" cy="970362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C8EB985-BF73-3F41-AE54-4F164FE0BD51}"/>
              </a:ext>
            </a:extLst>
          </p:cNvPr>
          <p:cNvSpPr/>
          <p:nvPr/>
        </p:nvSpPr>
        <p:spPr>
          <a:xfrm>
            <a:off x="2754983" y="4466542"/>
            <a:ext cx="714103" cy="19948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Arduino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AC422DC-C633-D646-BB79-73648B6B44D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1" t="14286" r="11617" b="19048"/>
          <a:stretch/>
        </p:blipFill>
        <p:spPr>
          <a:xfrm>
            <a:off x="4619651" y="5125065"/>
            <a:ext cx="1532980" cy="766490"/>
          </a:xfrm>
          <a:prstGeom prst="rect">
            <a:avLst/>
          </a:prstGeom>
        </p:spPr>
      </p:pic>
      <p:sp>
        <p:nvSpPr>
          <p:cNvPr id="15" name="Left-Right Arrow 14">
            <a:extLst>
              <a:ext uri="{FF2B5EF4-FFF2-40B4-BE49-F238E27FC236}">
                <a16:creationId xmlns:a16="http://schemas.microsoft.com/office/drawing/2014/main" id="{46109D0D-33C6-4B4E-96E9-1CEFE714143C}"/>
              </a:ext>
            </a:extLst>
          </p:cNvPr>
          <p:cNvSpPr/>
          <p:nvPr/>
        </p:nvSpPr>
        <p:spPr>
          <a:xfrm>
            <a:off x="3501240" y="5354532"/>
            <a:ext cx="1070683" cy="463644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USB</a:t>
            </a:r>
          </a:p>
        </p:txBody>
      </p:sp>
      <p:sp>
        <p:nvSpPr>
          <p:cNvPr id="16" name="Left-Right Arrow 15">
            <a:extLst>
              <a:ext uri="{FF2B5EF4-FFF2-40B4-BE49-F238E27FC236}">
                <a16:creationId xmlns:a16="http://schemas.microsoft.com/office/drawing/2014/main" id="{BA757A01-1E0E-6D44-95A0-D4BB790AAB28}"/>
              </a:ext>
            </a:extLst>
          </p:cNvPr>
          <p:cNvSpPr/>
          <p:nvPr/>
        </p:nvSpPr>
        <p:spPr>
          <a:xfrm>
            <a:off x="1646276" y="5222272"/>
            <a:ext cx="1070683" cy="463644"/>
          </a:xfrm>
          <a:prstGeom prst="left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Analog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C9A8E70E-DC18-F548-A472-0C766E536A6A}"/>
              </a:ext>
            </a:extLst>
          </p:cNvPr>
          <p:cNvSpPr/>
          <p:nvPr/>
        </p:nvSpPr>
        <p:spPr>
          <a:xfrm rot="16200000">
            <a:off x="5319723" y="4551132"/>
            <a:ext cx="792734" cy="321669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Pulse</a:t>
            </a:r>
          </a:p>
        </p:txBody>
      </p:sp>
      <p:sp>
        <p:nvSpPr>
          <p:cNvPr id="18" name="Left-Right Arrow 17">
            <a:extLst>
              <a:ext uri="{FF2B5EF4-FFF2-40B4-BE49-F238E27FC236}">
                <a16:creationId xmlns:a16="http://schemas.microsoft.com/office/drawing/2014/main" id="{7F6810E6-6F7B-984E-A4C0-48263187F273}"/>
              </a:ext>
            </a:extLst>
          </p:cNvPr>
          <p:cNvSpPr/>
          <p:nvPr/>
        </p:nvSpPr>
        <p:spPr>
          <a:xfrm>
            <a:off x="818631" y="3488283"/>
            <a:ext cx="10668000" cy="990600"/>
          </a:xfrm>
          <a:prstGeom prst="left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DDS </a:t>
            </a:r>
            <a:r>
              <a:rPr lang="en-US" sz="2000" dirty="0" err="1"/>
              <a:t>DataBus</a:t>
            </a:r>
            <a:r>
              <a:rPr lang="en-US" sz="2000" dirty="0"/>
              <a:t> &lt;&lt;Domain 0&gt;&gt;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61D344D-93F4-124E-9A3E-A215D5734A1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792" y="4289403"/>
            <a:ext cx="2859722" cy="18043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88808AD-42D6-C949-A315-D166FE52A8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765" y="5667718"/>
            <a:ext cx="1259937" cy="83995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35C37E1-5C82-AC45-BF89-AF712679DBBE}"/>
              </a:ext>
            </a:extLst>
          </p:cNvPr>
          <p:cNvSpPr txBox="1"/>
          <p:nvPr/>
        </p:nvSpPr>
        <p:spPr>
          <a:xfrm>
            <a:off x="1415512" y="4753053"/>
            <a:ext cx="1301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Pulse sensor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F2F083-314F-4341-B2B6-F3CF5D9B368B}"/>
              </a:ext>
            </a:extLst>
          </p:cNvPr>
          <p:cNvSpPr txBox="1"/>
          <p:nvPr/>
        </p:nvSpPr>
        <p:spPr>
          <a:xfrm>
            <a:off x="1292138" y="6029081"/>
            <a:ext cx="18240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Servo simulates infusion pump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1A8E0F0-0747-A041-9AD7-2CED9BB3EFEC}"/>
              </a:ext>
            </a:extLst>
          </p:cNvPr>
          <p:cNvSpPr/>
          <p:nvPr/>
        </p:nvSpPr>
        <p:spPr>
          <a:xfrm>
            <a:off x="9483192" y="3183724"/>
            <a:ext cx="1524000" cy="838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Routing Service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D708E30-ADF0-9E41-AEB1-339FEA9225F1}"/>
              </a:ext>
            </a:extLst>
          </p:cNvPr>
          <p:cNvGrpSpPr/>
          <p:nvPr/>
        </p:nvGrpSpPr>
        <p:grpSpPr>
          <a:xfrm>
            <a:off x="4164250" y="367382"/>
            <a:ext cx="7163272" cy="1687073"/>
            <a:chOff x="4190528" y="152400"/>
            <a:chExt cx="7163272" cy="1687073"/>
          </a:xfrm>
        </p:grpSpPr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C70B45A5-6B12-9A4D-AC8D-FBADBE2A4EB0}"/>
                </a:ext>
              </a:extLst>
            </p:cNvPr>
            <p:cNvSpPr/>
            <p:nvPr/>
          </p:nvSpPr>
          <p:spPr>
            <a:xfrm>
              <a:off x="4190528" y="152400"/>
              <a:ext cx="7163272" cy="1687073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dirty="0"/>
                <a:t>Amazon Web Services</a:t>
              </a:r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5F3F5B42-0AAE-4948-9058-5E554A1A72FF}"/>
                </a:ext>
              </a:extLst>
            </p:cNvPr>
            <p:cNvSpPr/>
            <p:nvPr/>
          </p:nvSpPr>
          <p:spPr>
            <a:xfrm>
              <a:off x="9448800" y="345412"/>
              <a:ext cx="15240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Routing Service</a:t>
              </a:r>
            </a:p>
          </p:txBody>
        </p:sp>
      </p:grpSp>
      <p:sp>
        <p:nvSpPr>
          <p:cNvPr id="28" name="Left-Right Arrow 27">
            <a:extLst>
              <a:ext uri="{FF2B5EF4-FFF2-40B4-BE49-F238E27FC236}">
                <a16:creationId xmlns:a16="http://schemas.microsoft.com/office/drawing/2014/main" id="{991F2358-E415-A249-AEE0-9E66D834F65C}"/>
              </a:ext>
            </a:extLst>
          </p:cNvPr>
          <p:cNvSpPr/>
          <p:nvPr/>
        </p:nvSpPr>
        <p:spPr>
          <a:xfrm rot="5400000">
            <a:off x="9207991" y="1764959"/>
            <a:ext cx="1975302" cy="990600"/>
          </a:xfrm>
          <a:prstGeom prst="left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DDS </a:t>
            </a:r>
            <a:r>
              <a:rPr lang="en-US" dirty="0" err="1"/>
              <a:t>DataBus</a:t>
            </a:r>
            <a:endParaRPr lang="en-US" dirty="0"/>
          </a:p>
          <a:p>
            <a:pPr algn="ctr"/>
            <a:r>
              <a:rPr lang="en-US" dirty="0"/>
              <a:t>(TCP to AWS)</a:t>
            </a:r>
          </a:p>
        </p:txBody>
      </p:sp>
      <p:sp>
        <p:nvSpPr>
          <p:cNvPr id="35" name="Left-Right Arrow 34">
            <a:extLst>
              <a:ext uri="{FF2B5EF4-FFF2-40B4-BE49-F238E27FC236}">
                <a16:creationId xmlns:a16="http://schemas.microsoft.com/office/drawing/2014/main" id="{FB3297ED-74C1-E748-9EA3-7E0AE1660C3D}"/>
              </a:ext>
            </a:extLst>
          </p:cNvPr>
          <p:cNvSpPr/>
          <p:nvPr/>
        </p:nvSpPr>
        <p:spPr>
          <a:xfrm>
            <a:off x="6096000" y="679684"/>
            <a:ext cx="3200400" cy="990600"/>
          </a:xfrm>
          <a:prstGeom prst="left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DDS </a:t>
            </a:r>
            <a:r>
              <a:rPr lang="en-US" sz="2000" dirty="0" err="1"/>
              <a:t>DataBus</a:t>
            </a:r>
            <a:r>
              <a:rPr lang="en-US" sz="2000" dirty="0"/>
              <a:t> </a:t>
            </a:r>
          </a:p>
          <a:p>
            <a:pPr algn="ctr"/>
            <a:r>
              <a:rPr lang="en-US" sz="2000" dirty="0"/>
              <a:t>&lt;&lt;Domain 20&gt;&gt;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C4E13F5-0591-D345-80EE-909E66015711}"/>
              </a:ext>
            </a:extLst>
          </p:cNvPr>
          <p:cNvSpPr/>
          <p:nvPr/>
        </p:nvSpPr>
        <p:spPr>
          <a:xfrm>
            <a:off x="4375382" y="731068"/>
            <a:ext cx="1524000" cy="838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Integration Service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9F7468A-2351-4143-AA07-EB0F66DB636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38387" y="344104"/>
            <a:ext cx="1120038" cy="2257576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A89F1F8B-3990-5F40-A812-9E14195358B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7673" b="12105"/>
          <a:stretch/>
        </p:blipFill>
        <p:spPr>
          <a:xfrm>
            <a:off x="875784" y="583474"/>
            <a:ext cx="1013975" cy="1767840"/>
          </a:xfrm>
          <a:prstGeom prst="rect">
            <a:avLst/>
          </a:prstGeom>
        </p:spPr>
      </p:pic>
      <p:sp>
        <p:nvSpPr>
          <p:cNvPr id="39" name="Left-Right Arrow 38">
            <a:extLst>
              <a:ext uri="{FF2B5EF4-FFF2-40B4-BE49-F238E27FC236}">
                <a16:creationId xmlns:a16="http://schemas.microsoft.com/office/drawing/2014/main" id="{D1D72B9B-FC5E-0947-9893-F4A706DF857F}"/>
              </a:ext>
            </a:extLst>
          </p:cNvPr>
          <p:cNvSpPr/>
          <p:nvPr/>
        </p:nvSpPr>
        <p:spPr>
          <a:xfrm>
            <a:off x="2040141" y="1429034"/>
            <a:ext cx="1972951" cy="442364"/>
          </a:xfrm>
          <a:prstGeom prst="left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RESTful</a:t>
            </a:r>
          </a:p>
        </p:txBody>
      </p:sp>
      <p:sp>
        <p:nvSpPr>
          <p:cNvPr id="44" name="Right Arrow 43">
            <a:extLst>
              <a:ext uri="{FF2B5EF4-FFF2-40B4-BE49-F238E27FC236}">
                <a16:creationId xmlns:a16="http://schemas.microsoft.com/office/drawing/2014/main" id="{5AE0647A-AD5D-8345-860A-879112F8DEAB}"/>
              </a:ext>
            </a:extLst>
          </p:cNvPr>
          <p:cNvSpPr/>
          <p:nvPr/>
        </p:nvSpPr>
        <p:spPr>
          <a:xfrm rot="5400000">
            <a:off x="4931638" y="4559500"/>
            <a:ext cx="809463" cy="321669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Config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D5A963D-7573-884A-A805-15A3664F2B95}"/>
              </a:ext>
            </a:extLst>
          </p:cNvPr>
          <p:cNvSpPr txBox="1"/>
          <p:nvPr/>
        </p:nvSpPr>
        <p:spPr>
          <a:xfrm>
            <a:off x="474216" y="2664976"/>
            <a:ext cx="1817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Web page</a:t>
            </a:r>
          </a:p>
          <a:p>
            <a:pPr algn="ctr"/>
            <a:r>
              <a:rPr lang="en-US" sz="1600" dirty="0"/>
              <a:t>bootstrap, chart.js</a:t>
            </a:r>
          </a:p>
        </p:txBody>
      </p:sp>
      <p:sp>
        <p:nvSpPr>
          <p:cNvPr id="2" name="Right Arrow 16">
            <a:extLst>
              <a:ext uri="{FF2B5EF4-FFF2-40B4-BE49-F238E27FC236}">
                <a16:creationId xmlns:a16="http://schemas.microsoft.com/office/drawing/2014/main" id="{B0164409-4F47-49AB-ABCE-077CB0D9EC92}"/>
              </a:ext>
            </a:extLst>
          </p:cNvPr>
          <p:cNvSpPr/>
          <p:nvPr/>
        </p:nvSpPr>
        <p:spPr>
          <a:xfrm>
            <a:off x="2470255" y="1851635"/>
            <a:ext cx="830002" cy="321669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  <a:scene3d>
            <a:camera prst="orthographicFront">
              <a:rot lat="0" lon="10200000" rev="0"/>
            </a:camera>
            <a:lightRig rig="threePt" dir="t"/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en-US" sz="1200" dirty="0"/>
              <a:t>Info</a:t>
            </a:r>
          </a:p>
        </p:txBody>
      </p:sp>
      <p:sp>
        <p:nvSpPr>
          <p:cNvPr id="3" name="Right Arrow 16">
            <a:extLst>
              <a:ext uri="{FF2B5EF4-FFF2-40B4-BE49-F238E27FC236}">
                <a16:creationId xmlns:a16="http://schemas.microsoft.com/office/drawing/2014/main" id="{58A07EA2-BDD9-4613-A363-E1F3B308F544}"/>
              </a:ext>
            </a:extLst>
          </p:cNvPr>
          <p:cNvSpPr/>
          <p:nvPr/>
        </p:nvSpPr>
        <p:spPr>
          <a:xfrm>
            <a:off x="3543700" y="5039244"/>
            <a:ext cx="1011643" cy="321669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Pulse</a:t>
            </a:r>
          </a:p>
        </p:txBody>
      </p:sp>
      <p:sp>
        <p:nvSpPr>
          <p:cNvPr id="9" name="Right Arrow 43">
            <a:extLst>
              <a:ext uri="{FF2B5EF4-FFF2-40B4-BE49-F238E27FC236}">
                <a16:creationId xmlns:a16="http://schemas.microsoft.com/office/drawing/2014/main" id="{BA2015A4-23D7-4625-8A01-C5639D9E1153}"/>
              </a:ext>
            </a:extLst>
          </p:cNvPr>
          <p:cNvSpPr/>
          <p:nvPr/>
        </p:nvSpPr>
        <p:spPr>
          <a:xfrm>
            <a:off x="2470254" y="2527988"/>
            <a:ext cx="830001" cy="321669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Config</a:t>
            </a:r>
          </a:p>
        </p:txBody>
      </p:sp>
      <p:sp>
        <p:nvSpPr>
          <p:cNvPr id="10" name="Right Arrow 16">
            <a:extLst>
              <a:ext uri="{FF2B5EF4-FFF2-40B4-BE49-F238E27FC236}">
                <a16:creationId xmlns:a16="http://schemas.microsoft.com/office/drawing/2014/main" id="{FE618DA6-2469-4E7E-92D2-B922BCBC7253}"/>
              </a:ext>
            </a:extLst>
          </p:cNvPr>
          <p:cNvSpPr/>
          <p:nvPr/>
        </p:nvSpPr>
        <p:spPr>
          <a:xfrm rot="16200000">
            <a:off x="4538978" y="4551135"/>
            <a:ext cx="792733" cy="321669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Info</a:t>
            </a:r>
          </a:p>
        </p:txBody>
      </p:sp>
      <p:sp>
        <p:nvSpPr>
          <p:cNvPr id="12" name="Right Arrow 16">
            <a:extLst>
              <a:ext uri="{FF2B5EF4-FFF2-40B4-BE49-F238E27FC236}">
                <a16:creationId xmlns:a16="http://schemas.microsoft.com/office/drawing/2014/main" id="{C7A55EFB-4106-4377-A608-24E516ECF431}"/>
              </a:ext>
            </a:extLst>
          </p:cNvPr>
          <p:cNvSpPr/>
          <p:nvPr/>
        </p:nvSpPr>
        <p:spPr>
          <a:xfrm>
            <a:off x="2470253" y="2221712"/>
            <a:ext cx="830002" cy="321669"/>
          </a:xfrm>
          <a:prstGeom prst="rightArrow">
            <a:avLst/>
          </a:prstGeom>
          <a:solidFill>
            <a:srgbClr val="F58E25"/>
          </a:solidFill>
          <a:scene3d>
            <a:camera prst="orthographicFront">
              <a:rot lat="0" lon="10200000" rev="0"/>
            </a:camera>
            <a:lightRig rig="threePt" dir="t"/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en-US" sz="1200" dirty="0"/>
              <a:t>Pulse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AD138C-AF15-421E-B265-A463BEF9736A}"/>
              </a:ext>
            </a:extLst>
          </p:cNvPr>
          <p:cNvSpPr txBox="1"/>
          <p:nvPr/>
        </p:nvSpPr>
        <p:spPr>
          <a:xfrm>
            <a:off x="7711584" y="1825726"/>
            <a:ext cx="21588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-100" dirty="0">
                <a:latin typeface="Courier New" panose="02070309020205020404" pitchFamily="49" charset="0"/>
                <a:cs typeface="Courier New" panose="02070309020205020404" pitchFamily="49" charset="0"/>
              </a:rPr>
              <a:t>https://&lt;AWS_IP&gt;:9900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98B4CF-35CE-4BE1-BAF3-51F2917AD2A1}"/>
              </a:ext>
            </a:extLst>
          </p:cNvPr>
          <p:cNvSpPr txBox="1"/>
          <p:nvPr/>
        </p:nvSpPr>
        <p:spPr>
          <a:xfrm>
            <a:off x="3523425" y="1723922"/>
            <a:ext cx="24799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-100" dirty="0">
                <a:latin typeface="Courier New" panose="02070309020205020404" pitchFamily="49" charset="0"/>
                <a:cs typeface="Courier New" panose="02070309020205020404" pitchFamily="49" charset="0"/>
              </a:rPr>
              <a:t>https://&lt;AWS_IP&gt;:8090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A1724B5-CB50-42D9-9C9A-7E20FA37444B}"/>
              </a:ext>
            </a:extLst>
          </p:cNvPr>
          <p:cNvSpPr txBox="1"/>
          <p:nvPr/>
        </p:nvSpPr>
        <p:spPr>
          <a:xfrm>
            <a:off x="6854603" y="5946636"/>
            <a:ext cx="23441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Raspberry Pi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F541E76-86B2-450B-8143-CDCA78BD1550}"/>
              </a:ext>
            </a:extLst>
          </p:cNvPr>
          <p:cNvSpPr txBox="1"/>
          <p:nvPr/>
        </p:nvSpPr>
        <p:spPr>
          <a:xfrm>
            <a:off x="10401581" y="2221056"/>
            <a:ext cx="15861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pc="-100" dirty="0">
                <a:latin typeface="Courier New" panose="02070309020205020404" pitchFamily="49" charset="0"/>
                <a:cs typeface="Courier New" panose="02070309020205020404" pitchFamily="49" charset="0"/>
              </a:rPr>
              <a:t>&lt;&lt;Domain 10&gt;&gt;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81F3BF-418C-4A4F-AAAA-26C42EB5DFDE}"/>
              </a:ext>
            </a:extLst>
          </p:cNvPr>
          <p:cNvSpPr txBox="1"/>
          <p:nvPr/>
        </p:nvSpPr>
        <p:spPr>
          <a:xfrm>
            <a:off x="9198802" y="4596032"/>
            <a:ext cx="20927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Smoothing</a:t>
            </a:r>
          </a:p>
          <a:p>
            <a:r>
              <a:rPr lang="en-US" dirty="0"/>
              <a:t>Patient Correlation</a:t>
            </a:r>
          </a:p>
          <a:p>
            <a:r>
              <a:rPr lang="en-US" dirty="0"/>
              <a:t>*(Beat detection done on Arduino)</a:t>
            </a:r>
          </a:p>
          <a:p>
            <a:endParaRPr lang="en-US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190A636-2A7A-4257-855B-00A1EE10C1A3}"/>
              </a:ext>
            </a:extLst>
          </p:cNvPr>
          <p:cNvSpPr txBox="1"/>
          <p:nvPr/>
        </p:nvSpPr>
        <p:spPr>
          <a:xfrm>
            <a:off x="6390642" y="417136"/>
            <a:ext cx="26157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AWS_IP: </a:t>
            </a: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50.18.214.8 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D2235EA-E219-41A0-A967-7D362BBA520B}"/>
              </a:ext>
            </a:extLst>
          </p:cNvPr>
          <p:cNvSpPr txBox="1"/>
          <p:nvPr/>
        </p:nvSpPr>
        <p:spPr>
          <a:xfrm>
            <a:off x="9174938" y="4315599"/>
            <a:ext cx="915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C++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1E4A1B7-60F4-4165-A078-BBFF9A7533EE}"/>
              </a:ext>
            </a:extLst>
          </p:cNvPr>
          <p:cNvSpPr txBox="1"/>
          <p:nvPr/>
        </p:nvSpPr>
        <p:spPr>
          <a:xfrm>
            <a:off x="9743396" y="6311356"/>
            <a:ext cx="1507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Version 0.94</a:t>
            </a:r>
          </a:p>
        </p:txBody>
      </p:sp>
    </p:spTree>
    <p:extLst>
      <p:ext uri="{BB962C8B-B14F-4D97-AF65-F5344CB8AC3E}">
        <p14:creationId xmlns:p14="http://schemas.microsoft.com/office/powerpoint/2010/main" val="1993333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4" grpId="0" animBg="1"/>
      <p:bldP spid="28" grpId="0" animBg="1"/>
      <p:bldP spid="35" grpId="0" animBg="1"/>
      <p:bldP spid="38" grpId="0" animBg="1"/>
      <p:bldP spid="3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7E0EB8-D789-5246-B4F2-39CE05FF4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5F8245-8223-3E45-8649-F793DEE98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Pi/sensor setup</a:t>
            </a:r>
          </a:p>
          <a:p>
            <a:pPr lvl="1"/>
            <a:r>
              <a:rPr lang="en-US" dirty="0"/>
              <a:t>May need Arduino between Pi &amp; Sensor to reduce jitter</a:t>
            </a:r>
          </a:p>
          <a:p>
            <a:pPr lvl="1"/>
            <a:r>
              <a:rPr lang="en-US" dirty="0"/>
              <a:t>Target sample rate of 150 Hz for pulse sensor</a:t>
            </a:r>
          </a:p>
          <a:p>
            <a:pPr lvl="1"/>
            <a:r>
              <a:rPr lang="en-US" dirty="0"/>
              <a:t>Optional: Use a simple servo to simulate infusion pump operation</a:t>
            </a:r>
          </a:p>
          <a:p>
            <a:r>
              <a:rPr lang="en-US" dirty="0"/>
              <a:t>Use batching for data transmission</a:t>
            </a:r>
          </a:p>
          <a:p>
            <a:r>
              <a:rPr lang="en-US" dirty="0"/>
              <a:t>Web interface</a:t>
            </a:r>
          </a:p>
          <a:p>
            <a:pPr lvl="1"/>
            <a:r>
              <a:rPr lang="en-US" dirty="0"/>
              <a:t>WIS web page leverages </a:t>
            </a:r>
            <a:r>
              <a:rPr lang="en-US" dirty="0" err="1"/>
              <a:t>chart.js</a:t>
            </a:r>
            <a:r>
              <a:rPr lang="en-US" dirty="0"/>
              <a:t> for real-time pulse graph</a:t>
            </a:r>
          </a:p>
          <a:p>
            <a:pPr lvl="1"/>
            <a:r>
              <a:rPr lang="en-US" dirty="0"/>
              <a:t>Need to figure out how many updates/sec </a:t>
            </a:r>
            <a:r>
              <a:rPr lang="en-US" dirty="0" err="1"/>
              <a:t>chart.js</a:t>
            </a:r>
            <a:r>
              <a:rPr lang="en-US" dirty="0"/>
              <a:t> can handle</a:t>
            </a:r>
          </a:p>
          <a:p>
            <a:pPr lvl="1"/>
            <a:r>
              <a:rPr lang="en-US" dirty="0"/>
              <a:t>Need another </a:t>
            </a:r>
            <a:r>
              <a:rPr lang="en-US" dirty="0" err="1"/>
              <a:t>Javascript</a:t>
            </a:r>
            <a:r>
              <a:rPr lang="en-US" dirty="0"/>
              <a:t> lib (bootstrap) to add button for infusion pump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EE2BFDA-74D5-9844-94CB-1B20DB7E41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©2019 Real-Time Innovations, Inc. Confidential.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285942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Theme">
  <a:themeElements>
    <a:clrScheme name="RTI_Template_2017-11">
      <a:dk1>
        <a:srgbClr val="000000"/>
      </a:dk1>
      <a:lt1>
        <a:srgbClr val="FFFFFF"/>
      </a:lt1>
      <a:dk2>
        <a:srgbClr val="E7DEC9"/>
      </a:dk2>
      <a:lt2>
        <a:srgbClr val="4F271C"/>
      </a:lt2>
      <a:accent1>
        <a:srgbClr val="004C97"/>
      </a:accent1>
      <a:accent2>
        <a:srgbClr val="EC8B22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00B050"/>
      </a:hlink>
      <a:folHlink>
        <a:srgbClr val="AA8A14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02B7DA8-5ABF-F444-969A-57BFD810AA42}" vid="{33162C09-CEE6-7840-9BD7-99D2EDED0E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3_Office Theme</Template>
  <TotalTime>481</TotalTime>
  <Words>191</Words>
  <Application>Microsoft Office PowerPoint</Application>
  <PresentationFormat>Widescreen</PresentationFormat>
  <Paragraphs>56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.AppleSystemUIFont</vt:lpstr>
      <vt:lpstr>Arial</vt:lpstr>
      <vt:lpstr>Calibri</vt:lpstr>
      <vt:lpstr>Calibri Light</vt:lpstr>
      <vt:lpstr>Courier New</vt:lpstr>
      <vt:lpstr>Slack-Lato</vt:lpstr>
      <vt:lpstr>3_Office Theme</vt:lpstr>
      <vt:lpstr>PowerPoint Presentation</vt:lpstr>
      <vt:lpstr>Notes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Innovations, Inc.</dc:title>
  <dc:subject/>
  <dc:creator>John Breitenbach</dc:creator>
  <cp:keywords/>
  <dc:description/>
  <cp:lastModifiedBy>Andy Krassowski</cp:lastModifiedBy>
  <cp:revision>26</cp:revision>
  <dcterms:created xsi:type="dcterms:W3CDTF">2020-09-29T17:04:13Z</dcterms:created>
  <dcterms:modified xsi:type="dcterms:W3CDTF">2021-02-03T22:41:07Z</dcterms:modified>
  <cp:category/>
</cp:coreProperties>
</file>

<file path=docProps/thumbnail.jpeg>
</file>